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Averia Libre" panose="02000603000000000004" pitchFamily="2" charset="0"/>
      <p:regular r:id="rId23"/>
      <p:bold r:id="rId24"/>
      <p:italic r:id="rId25"/>
      <p:boldItalic r:id="rId26"/>
    </p:embeddedFont>
    <p:embeddedFont>
      <p:font typeface="Averia Libre Light" panose="02000603000000000004" pitchFamily="2" charset="0"/>
      <p:regular r:id="rId27"/>
      <p:bold r:id="rId28"/>
      <p:italic r:id="rId29"/>
      <p:boldItalic r:id="rId30"/>
    </p:embeddedFont>
    <p:embeddedFont>
      <p:font typeface="Helvetica Neue" panose="02000503000000020004" pitchFamily="2" charset="0"/>
      <p:regular r:id="rId31"/>
      <p:bold r:id="rId32"/>
      <p:italic r:id="rId33"/>
      <p:boldItalic r:id="rId34"/>
    </p:embeddedFont>
    <p:embeddedFont>
      <p:font typeface="Nixie One" panose="02000503080000020004" pitchFamily="2" charset="0"/>
      <p:regular r:id="rId35"/>
    </p:embeddedFont>
    <p:embeddedFont>
      <p:font typeface="Poppins SemiBold" panose="020B0604020202020204" pitchFamily="34" charset="0"/>
      <p:regular r:id="rId36"/>
      <p:bold r:id="rId37"/>
      <p:italic r:id="rId38"/>
      <p:bold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  <p:embeddedFont>
      <p:font typeface="Work Sans" pitchFamily="2" charset="77"/>
      <p:regular r:id="rId44"/>
      <p:bold r:id="rId45"/>
      <p:italic r:id="rId46"/>
      <p:boldItalic r:id="rId47"/>
    </p:embeddedFont>
    <p:embeddedFont>
      <p:font typeface="Work Sans Light" panose="020F0302020204030204" pitchFamily="3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6"/>
  </p:normalViewPr>
  <p:slideViewPr>
    <p:cSldViewPr snapToGrid="0">
      <p:cViewPr varScale="1">
        <p:scale>
          <a:sx n="143" d="100"/>
          <a:sy n="143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font" Target="fonts/font25.fntdata"/><Relationship Id="rId50" Type="http://schemas.openxmlformats.org/officeDocument/2006/relationships/font" Target="fonts/font28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font" Target="fonts/font26.fntdata"/><Relationship Id="rId8" Type="http://schemas.openxmlformats.org/officeDocument/2006/relationships/slide" Target="slides/slide7.xml"/><Relationship Id="rId51" Type="http://schemas.openxmlformats.org/officeDocument/2006/relationships/font" Target="fonts/font2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font" Target="fonts/font27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iverse.roboflow.com/capstone-3ze7o/basura-ojzvw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1ecc2ee51a_1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1ecc2ee51a_1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Utilizing a custom Linux machine, we trained 200 epochs with a batch-size of 4 in order to provide the proper weights and bias' for the resulting detection mechanism.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1ecc2ee51a_1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1ecc2ee51a_1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1ecc2ee51a_1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1ecc2ee51a_1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The model gave us a validation precision score at 96.05 and a recall score of 90.85. With mAP scores of 88.5 at an IOU of 0.5 and 79.32 at an IOU of 0.95, relatively accurate data. </a:t>
            </a:r>
            <a:endParaRPr sz="7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1f0094f69e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1f0094f69e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1ecc2ee51a_1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1ecc2ee51a_1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23b3bb1ef0c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23b3bb1ef0c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1ecc2ee51a_1_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1ecc2ee51a_1_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future applications here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1ecc2ee51a_1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1ecc2ee51a_1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1f0094f69e_3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1f0094f69e_3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1ecc2ee51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1ecc2ee51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1f0094f69e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1f0094f69e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1ecc2ee51a_1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1ecc2ee51a_1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3b3bb1ef0c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3b3bb1ef0c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Methodology: Use of low light analog camera inside waterproof container to capture images of underwater debris, which is then processed using a CNN model trained to detect trash in a marine-like environment.</a:t>
            </a:r>
            <a:endParaRPr sz="14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1D5DB"/>
                </a:solidFill>
                <a:highlight>
                  <a:srgbClr val="444654"/>
                </a:highlight>
                <a:latin typeface="Roboto"/>
                <a:ea typeface="Roboto"/>
                <a:cs typeface="Roboto"/>
                <a:sym typeface="Roboto"/>
              </a:rPr>
              <a:t>Low-light analog camera captures underwater debris. CNN detects marine trash.</a:t>
            </a:r>
            <a:endParaRPr sz="1200">
              <a:solidFill>
                <a:srgbClr val="D1D5DB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1D5DB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1D5DB"/>
                </a:solidFill>
                <a:highlight>
                  <a:srgbClr val="444654"/>
                </a:highlight>
                <a:latin typeface="Roboto"/>
                <a:ea typeface="Roboto"/>
                <a:cs typeface="Roboto"/>
                <a:sym typeface="Roboto"/>
              </a:rPr>
              <a:t>Utilization of low-light analog camera to capture images of underwater debris which is then detected as trash using a trained CNN model. </a:t>
            </a:r>
            <a:endParaRPr sz="1200">
              <a:solidFill>
                <a:srgbClr val="D1D5DB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1D5DB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1ecc2ee51a_1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1ecc2ee51a_1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  <a:latin typeface="Averia Libre Light"/>
                <a:ea typeface="Averia Libre Light"/>
                <a:cs typeface="Averia Libre Light"/>
                <a:sym typeface="Averia Libre Light"/>
              </a:rPr>
              <a:t>YOLOv7 is 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 version of the YOLO (You Only Look Once) architecture designed for object detection. 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Provides: </a:t>
            </a:r>
            <a:r>
              <a:rPr lang="en" sz="2000">
                <a:solidFill>
                  <a:schemeClr val="dk1"/>
                </a:solidFill>
                <a:latin typeface="Averia Libre"/>
                <a:ea typeface="Averia Libre"/>
                <a:cs typeface="Averia Libre"/>
                <a:sym typeface="Averia Libre"/>
              </a:rPr>
              <a:t>real-time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  <a:r>
              <a:rPr lang="en" sz="2000">
                <a:solidFill>
                  <a:schemeClr val="dk1"/>
                </a:solidFill>
                <a:latin typeface="Averia Libre"/>
                <a:ea typeface="Averia Libre"/>
                <a:cs typeface="Averia Libre"/>
                <a:sym typeface="Averia Libre"/>
              </a:rPr>
              <a:t>object detection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and </a:t>
            </a:r>
            <a:r>
              <a:rPr lang="en" sz="2000">
                <a:solidFill>
                  <a:schemeClr val="dk1"/>
                </a:solidFill>
                <a:latin typeface="Averia Libre"/>
                <a:ea typeface="Averia Libre"/>
                <a:cs typeface="Averia Libre"/>
                <a:sym typeface="Averia Libre"/>
              </a:rPr>
              <a:t>low-inference</a:t>
            </a:r>
            <a:r>
              <a:rPr lang="en" sz="2000">
                <a:solidFill>
                  <a:schemeClr val="dk1"/>
                </a:solidFill>
                <a:latin typeface="Averia Libre Light"/>
                <a:ea typeface="Averia Libre Light"/>
                <a:cs typeface="Averia Libre Light"/>
                <a:sym typeface="Averia Libre Light"/>
              </a:rPr>
              <a:t> </a:t>
            </a:r>
            <a:r>
              <a:rPr lang="en" sz="2000">
                <a:solidFill>
                  <a:schemeClr val="dk1"/>
                </a:solidFill>
                <a:latin typeface="Averia Libre"/>
                <a:ea typeface="Averia Libre"/>
                <a:cs typeface="Averia Libre"/>
                <a:sym typeface="Averia Libre"/>
              </a:rPr>
              <a:t>times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essential for efficient and timely detection of moving objects in the constantly changing underwater environment.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1ecc2ee51a_1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1ecc2ee51a_1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1ecc2ee51a_1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1ecc2ee51a_1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basura Dataset &gt; Overview (roboflow.com)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1ecc2ee51a_1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1ecc2ee51a_1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Minimal">
  <p:cSld name="BLANK_1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700" scaled="0"/>
        </a:gra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1"/>
          <p:cNvSpPr/>
          <p:nvPr/>
        </p:nvSpPr>
        <p:spPr>
          <a:xfrm>
            <a:off x="0" y="4424472"/>
            <a:ext cx="9139238" cy="610951"/>
          </a:xfrm>
          <a:custGeom>
            <a:avLst/>
            <a:gdLst/>
            <a:ahLst/>
            <a:cxnLst/>
            <a:rect l="l" t="t" r="r" b="b"/>
            <a:pathLst>
              <a:path w="12185650" h="814602" extrusionOk="0">
                <a:moveTo>
                  <a:pt x="12185650" y="237974"/>
                </a:moveTo>
                <a:cubicBezTo>
                  <a:pt x="10111232" y="-231998"/>
                  <a:pt x="8566150" y="1108388"/>
                  <a:pt x="6149975" y="368917"/>
                </a:cubicBezTo>
                <a:cubicBezTo>
                  <a:pt x="3733800" y="-370554"/>
                  <a:pt x="2226882" y="249965"/>
                  <a:pt x="0" y="135199"/>
                </a:cubicBezTo>
                <a:lnTo>
                  <a:pt x="0" y="397275"/>
                </a:lnTo>
                <a:cubicBezTo>
                  <a:pt x="2142935" y="744109"/>
                  <a:pt x="3989896" y="-132713"/>
                  <a:pt x="6300216" y="564380"/>
                </a:cubicBezTo>
                <a:cubicBezTo>
                  <a:pt x="8610536" y="1261472"/>
                  <a:pt x="10223500" y="235690"/>
                  <a:pt x="12185650" y="655545"/>
                </a:cubicBezTo>
                <a:close/>
              </a:path>
            </a:pathLst>
          </a:custGeom>
          <a:solidFill>
            <a:srgbClr val="FFFFFF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11"/>
          <p:cNvSpPr/>
          <p:nvPr/>
        </p:nvSpPr>
        <p:spPr>
          <a:xfrm>
            <a:off x="0" y="4259644"/>
            <a:ext cx="9139238" cy="323487"/>
          </a:xfrm>
          <a:custGeom>
            <a:avLst/>
            <a:gdLst/>
            <a:ahLst/>
            <a:cxnLst/>
            <a:rect l="l" t="t" r="r" b="b"/>
            <a:pathLst>
              <a:path w="12185650" h="431316" extrusionOk="0">
                <a:moveTo>
                  <a:pt x="12185650" y="96061"/>
                </a:moveTo>
                <a:cubicBezTo>
                  <a:pt x="10111232" y="-187395"/>
                  <a:pt x="9074150" y="697484"/>
                  <a:pt x="6657975" y="251555"/>
                </a:cubicBezTo>
                <a:cubicBezTo>
                  <a:pt x="4241800" y="-194374"/>
                  <a:pt x="2226882" y="103039"/>
                  <a:pt x="0" y="34078"/>
                </a:cubicBezTo>
                <a:lnTo>
                  <a:pt x="0" y="192110"/>
                </a:lnTo>
                <a:cubicBezTo>
                  <a:pt x="2142935" y="401466"/>
                  <a:pt x="3989896" y="-127507"/>
                  <a:pt x="6300216" y="292855"/>
                </a:cubicBezTo>
                <a:cubicBezTo>
                  <a:pt x="8610536" y="713217"/>
                  <a:pt x="10223500" y="18154"/>
                  <a:pt x="12185650" y="271349"/>
                </a:cubicBezTo>
                <a:close/>
              </a:path>
            </a:pathLst>
          </a:custGeom>
          <a:solidFill>
            <a:srgbClr val="FFFFFF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1"/>
          <p:cNvSpPr/>
          <p:nvPr/>
        </p:nvSpPr>
        <p:spPr>
          <a:xfrm>
            <a:off x="4769" y="3730333"/>
            <a:ext cx="9139238" cy="487028"/>
          </a:xfrm>
          <a:custGeom>
            <a:avLst/>
            <a:gdLst/>
            <a:ahLst/>
            <a:cxnLst/>
            <a:rect l="l" t="t" r="r" b="b"/>
            <a:pathLst>
              <a:path w="12185650" h="649371" extrusionOk="0">
                <a:moveTo>
                  <a:pt x="0" y="238052"/>
                </a:moveTo>
                <a:cubicBezTo>
                  <a:pt x="4102100" y="-24912"/>
                  <a:pt x="4512056" y="919728"/>
                  <a:pt x="7966075" y="278844"/>
                </a:cubicBezTo>
                <a:cubicBezTo>
                  <a:pt x="10287000" y="-151795"/>
                  <a:pt x="11601450" y="464"/>
                  <a:pt x="12185650" y="178417"/>
                </a:cubicBezTo>
                <a:lnTo>
                  <a:pt x="12185650" y="531150"/>
                </a:lnTo>
                <a:cubicBezTo>
                  <a:pt x="11544300" y="355735"/>
                  <a:pt x="10394950" y="159067"/>
                  <a:pt x="7815834" y="492578"/>
                </a:cubicBezTo>
                <a:cubicBezTo>
                  <a:pt x="4108450" y="971940"/>
                  <a:pt x="2419350" y="159067"/>
                  <a:pt x="0" y="580571"/>
                </a:cubicBezTo>
                <a:close/>
              </a:path>
            </a:pathLst>
          </a:custGeom>
          <a:solidFill>
            <a:srgbClr val="FFFFFF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11"/>
          <p:cNvSpPr txBox="1">
            <a:spLocks noGrp="1"/>
          </p:cNvSpPr>
          <p:nvPr>
            <p:ph type="sldNum" idx="12"/>
          </p:nvPr>
        </p:nvSpPr>
        <p:spPr>
          <a:xfrm>
            <a:off x="4297650" y="0"/>
            <a:ext cx="5487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8" name="Google Shape;338;p11"/>
          <p:cNvSpPr/>
          <p:nvPr/>
        </p:nvSpPr>
        <p:spPr>
          <a:xfrm>
            <a:off x="0" y="4280794"/>
            <a:ext cx="9139238" cy="1544254"/>
          </a:xfrm>
          <a:custGeom>
            <a:avLst/>
            <a:gdLst/>
            <a:ahLst/>
            <a:cxnLst/>
            <a:rect l="l" t="t" r="r" b="b"/>
            <a:pathLst>
              <a:path w="12185650" h="2059006" extrusionOk="0">
                <a:moveTo>
                  <a:pt x="11403267" y="415878"/>
                </a:moveTo>
                <a:cubicBezTo>
                  <a:pt x="11179619" y="489089"/>
                  <a:pt x="10917619" y="451088"/>
                  <a:pt x="10704258" y="555449"/>
                </a:cubicBezTo>
                <a:cubicBezTo>
                  <a:pt x="10562145" y="612546"/>
                  <a:pt x="10266870" y="472404"/>
                  <a:pt x="10099294" y="608105"/>
                </a:cubicBezTo>
                <a:cubicBezTo>
                  <a:pt x="9868789" y="580318"/>
                  <a:pt x="9878568" y="583173"/>
                  <a:pt x="9684448" y="701173"/>
                </a:cubicBezTo>
                <a:cubicBezTo>
                  <a:pt x="8750300" y="1088355"/>
                  <a:pt x="8411210" y="1082963"/>
                  <a:pt x="8153400" y="934320"/>
                </a:cubicBezTo>
                <a:cubicBezTo>
                  <a:pt x="8022907" y="853432"/>
                  <a:pt x="7895781" y="879380"/>
                  <a:pt x="7803579" y="869737"/>
                </a:cubicBezTo>
                <a:cubicBezTo>
                  <a:pt x="7754620" y="799381"/>
                  <a:pt x="7654163" y="724774"/>
                  <a:pt x="7542403" y="765883"/>
                </a:cubicBezTo>
                <a:cubicBezTo>
                  <a:pt x="7396353" y="549803"/>
                  <a:pt x="6636766" y="962551"/>
                  <a:pt x="6350064" y="866311"/>
                </a:cubicBezTo>
                <a:cubicBezTo>
                  <a:pt x="4739259" y="380161"/>
                  <a:pt x="4614926" y="1740849"/>
                  <a:pt x="2717864" y="538003"/>
                </a:cubicBezTo>
                <a:cubicBezTo>
                  <a:pt x="2245297" y="238243"/>
                  <a:pt x="1743266" y="365125"/>
                  <a:pt x="1625600" y="192311"/>
                </a:cubicBezTo>
                <a:cubicBezTo>
                  <a:pt x="1435100" y="-73571"/>
                  <a:pt x="334645" y="360938"/>
                  <a:pt x="204597" y="273579"/>
                </a:cubicBezTo>
                <a:cubicBezTo>
                  <a:pt x="146050" y="234690"/>
                  <a:pt x="72771" y="202779"/>
                  <a:pt x="0" y="228282"/>
                </a:cubicBezTo>
                <a:lnTo>
                  <a:pt x="0" y="2059007"/>
                </a:lnTo>
                <a:lnTo>
                  <a:pt x="12185650" y="2059007"/>
                </a:lnTo>
                <a:lnTo>
                  <a:pt x="12185650" y="93787"/>
                </a:lnTo>
                <a:cubicBezTo>
                  <a:pt x="11882310" y="127728"/>
                  <a:pt x="11591544" y="196562"/>
                  <a:pt x="11403267" y="415878"/>
                </a:cubicBezTo>
                <a:close/>
                <a:moveTo>
                  <a:pt x="2154746" y="248076"/>
                </a:moveTo>
                <a:cubicBezTo>
                  <a:pt x="2214118" y="270217"/>
                  <a:pt x="2196910" y="214452"/>
                  <a:pt x="2155698" y="237608"/>
                </a:cubicBezTo>
                <a:cubicBezTo>
                  <a:pt x="2162048" y="233992"/>
                  <a:pt x="2056702" y="219908"/>
                  <a:pt x="2023682" y="243952"/>
                </a:cubicBezTo>
                <a:cubicBezTo>
                  <a:pt x="2073847" y="269963"/>
                  <a:pt x="2155571" y="249281"/>
                  <a:pt x="2154746" y="248076"/>
                </a:cubicBezTo>
                <a:close/>
                <a:moveTo>
                  <a:pt x="2242439" y="161098"/>
                </a:moveTo>
                <a:cubicBezTo>
                  <a:pt x="2301748" y="183239"/>
                  <a:pt x="2284603" y="127537"/>
                  <a:pt x="2243392" y="150630"/>
                </a:cubicBezTo>
                <a:cubicBezTo>
                  <a:pt x="2249742" y="147014"/>
                  <a:pt x="2144395" y="132993"/>
                  <a:pt x="2111375" y="156974"/>
                </a:cubicBezTo>
                <a:cubicBezTo>
                  <a:pt x="2161540" y="183239"/>
                  <a:pt x="2243265" y="162113"/>
                  <a:pt x="2242439" y="161098"/>
                </a:cubicBezTo>
                <a:close/>
                <a:moveTo>
                  <a:pt x="2320925" y="245538"/>
                </a:moveTo>
                <a:cubicBezTo>
                  <a:pt x="2371090" y="272057"/>
                  <a:pt x="2452815" y="251184"/>
                  <a:pt x="2451989" y="249916"/>
                </a:cubicBezTo>
                <a:cubicBezTo>
                  <a:pt x="2511298" y="272057"/>
                  <a:pt x="2494153" y="216355"/>
                  <a:pt x="2452942" y="239448"/>
                </a:cubicBezTo>
                <a:cubicBezTo>
                  <a:pt x="2459355" y="235832"/>
                  <a:pt x="2353945" y="221811"/>
                  <a:pt x="2320925" y="245538"/>
                </a:cubicBezTo>
                <a:close/>
                <a:moveTo>
                  <a:pt x="2013839" y="97657"/>
                </a:moveTo>
                <a:cubicBezTo>
                  <a:pt x="2073148" y="119798"/>
                  <a:pt x="2056003" y="64096"/>
                  <a:pt x="2014792" y="87189"/>
                </a:cubicBezTo>
                <a:cubicBezTo>
                  <a:pt x="2021142" y="83573"/>
                  <a:pt x="1915795" y="69552"/>
                  <a:pt x="1882775" y="93533"/>
                </a:cubicBezTo>
                <a:cubicBezTo>
                  <a:pt x="1932940" y="119798"/>
                  <a:pt x="2014664" y="98672"/>
                  <a:pt x="2013839" y="97657"/>
                </a:cubicBezTo>
                <a:close/>
                <a:moveTo>
                  <a:pt x="2477389" y="110345"/>
                </a:moveTo>
                <a:cubicBezTo>
                  <a:pt x="2536698" y="132486"/>
                  <a:pt x="2519553" y="76784"/>
                  <a:pt x="2478342" y="99877"/>
                </a:cubicBezTo>
                <a:cubicBezTo>
                  <a:pt x="2484692" y="96261"/>
                  <a:pt x="2379345" y="82240"/>
                  <a:pt x="2346325" y="106221"/>
                </a:cubicBezTo>
                <a:cubicBezTo>
                  <a:pt x="2396490" y="132486"/>
                  <a:pt x="2478215" y="111360"/>
                  <a:pt x="2477389" y="110345"/>
                </a:cubicBezTo>
                <a:close/>
                <a:moveTo>
                  <a:pt x="2350389" y="34216"/>
                </a:moveTo>
                <a:cubicBezTo>
                  <a:pt x="2409698" y="56357"/>
                  <a:pt x="2392553" y="655"/>
                  <a:pt x="2351342" y="23748"/>
                </a:cubicBezTo>
                <a:cubicBezTo>
                  <a:pt x="2357692" y="20131"/>
                  <a:pt x="2252345" y="6111"/>
                  <a:pt x="2219325" y="30092"/>
                </a:cubicBezTo>
                <a:cubicBezTo>
                  <a:pt x="2269490" y="56357"/>
                  <a:pt x="2351215" y="35231"/>
                  <a:pt x="2350389" y="34216"/>
                </a:cubicBezTo>
                <a:close/>
                <a:moveTo>
                  <a:pt x="11420602" y="237608"/>
                </a:moveTo>
                <a:cubicBezTo>
                  <a:pt x="11379327" y="214452"/>
                  <a:pt x="11362182" y="270217"/>
                  <a:pt x="11421491" y="248076"/>
                </a:cubicBezTo>
                <a:cubicBezTo>
                  <a:pt x="11420729" y="249281"/>
                  <a:pt x="11502390" y="270217"/>
                  <a:pt x="11552619" y="243635"/>
                </a:cubicBezTo>
                <a:cubicBezTo>
                  <a:pt x="11519598" y="219908"/>
                  <a:pt x="11414125" y="233992"/>
                  <a:pt x="11420602" y="237608"/>
                </a:cubicBezTo>
                <a:close/>
                <a:moveTo>
                  <a:pt x="11333797" y="161098"/>
                </a:moveTo>
                <a:cubicBezTo>
                  <a:pt x="11333035" y="162367"/>
                  <a:pt x="11414760" y="183239"/>
                  <a:pt x="11464925" y="156721"/>
                </a:cubicBezTo>
                <a:cubicBezTo>
                  <a:pt x="11431905" y="132993"/>
                  <a:pt x="11326431" y="147014"/>
                  <a:pt x="11332908" y="150377"/>
                </a:cubicBezTo>
                <a:cubicBezTo>
                  <a:pt x="11291697" y="127537"/>
                  <a:pt x="11274489" y="183239"/>
                  <a:pt x="11333797" y="161098"/>
                </a:cubicBezTo>
                <a:close/>
                <a:moveTo>
                  <a:pt x="11124247" y="249916"/>
                </a:moveTo>
                <a:cubicBezTo>
                  <a:pt x="11123485" y="251184"/>
                  <a:pt x="11205210" y="272057"/>
                  <a:pt x="11255375" y="245538"/>
                </a:cubicBezTo>
                <a:cubicBezTo>
                  <a:pt x="11222355" y="221811"/>
                  <a:pt x="11116881" y="235832"/>
                  <a:pt x="11123358" y="239194"/>
                </a:cubicBezTo>
                <a:cubicBezTo>
                  <a:pt x="11082147" y="216355"/>
                  <a:pt x="11064939" y="272057"/>
                  <a:pt x="11124247" y="249916"/>
                </a:cubicBezTo>
                <a:close/>
                <a:moveTo>
                  <a:pt x="11562397" y="97657"/>
                </a:moveTo>
                <a:cubicBezTo>
                  <a:pt x="11561635" y="98925"/>
                  <a:pt x="11643360" y="119798"/>
                  <a:pt x="11693525" y="93279"/>
                </a:cubicBezTo>
                <a:cubicBezTo>
                  <a:pt x="11660505" y="69552"/>
                  <a:pt x="11555031" y="83573"/>
                  <a:pt x="11561508" y="86935"/>
                </a:cubicBezTo>
                <a:cubicBezTo>
                  <a:pt x="11520297" y="64096"/>
                  <a:pt x="11503089" y="119798"/>
                  <a:pt x="11562397" y="97657"/>
                </a:cubicBezTo>
                <a:close/>
                <a:moveTo>
                  <a:pt x="10794047" y="370454"/>
                </a:moveTo>
                <a:cubicBezTo>
                  <a:pt x="10793285" y="371723"/>
                  <a:pt x="10875010" y="392595"/>
                  <a:pt x="10925175" y="366077"/>
                </a:cubicBezTo>
                <a:cubicBezTo>
                  <a:pt x="10892155" y="342350"/>
                  <a:pt x="10786681" y="356370"/>
                  <a:pt x="10793158" y="359733"/>
                </a:cubicBezTo>
                <a:cubicBezTo>
                  <a:pt x="10751947" y="336894"/>
                  <a:pt x="10734739" y="392595"/>
                  <a:pt x="10794047" y="370454"/>
                </a:cubicBezTo>
                <a:close/>
                <a:moveTo>
                  <a:pt x="11111547" y="72280"/>
                </a:moveTo>
                <a:cubicBezTo>
                  <a:pt x="11110785" y="73549"/>
                  <a:pt x="11192510" y="94421"/>
                  <a:pt x="11242675" y="67903"/>
                </a:cubicBezTo>
                <a:cubicBezTo>
                  <a:pt x="11209655" y="44176"/>
                  <a:pt x="11104181" y="58196"/>
                  <a:pt x="11110658" y="61559"/>
                </a:cubicBezTo>
                <a:cubicBezTo>
                  <a:pt x="11069447" y="38720"/>
                  <a:pt x="11052239" y="94421"/>
                  <a:pt x="11111547" y="72280"/>
                </a:cubicBezTo>
                <a:close/>
                <a:moveTo>
                  <a:pt x="4381500" y="898476"/>
                </a:moveTo>
                <a:cubicBezTo>
                  <a:pt x="4440365" y="935525"/>
                  <a:pt x="4423283" y="842394"/>
                  <a:pt x="4382389" y="881029"/>
                </a:cubicBezTo>
                <a:cubicBezTo>
                  <a:pt x="4388739" y="874685"/>
                  <a:pt x="4284218" y="851466"/>
                  <a:pt x="4251452" y="891180"/>
                </a:cubicBezTo>
                <a:cubicBezTo>
                  <a:pt x="4301236" y="935525"/>
                  <a:pt x="4382262" y="900569"/>
                  <a:pt x="4381500" y="898476"/>
                </a:cubicBezTo>
                <a:close/>
                <a:moveTo>
                  <a:pt x="4547362" y="769817"/>
                </a:moveTo>
                <a:cubicBezTo>
                  <a:pt x="4606227" y="806803"/>
                  <a:pt x="4589145" y="713671"/>
                  <a:pt x="4548251" y="752307"/>
                </a:cubicBezTo>
                <a:cubicBezTo>
                  <a:pt x="4554601" y="746280"/>
                  <a:pt x="4450080" y="722807"/>
                  <a:pt x="4417314" y="762458"/>
                </a:cubicBezTo>
                <a:cubicBezTo>
                  <a:pt x="4467098" y="806803"/>
                  <a:pt x="4548124" y="771847"/>
                  <a:pt x="4547362" y="769817"/>
                </a:cubicBezTo>
                <a:close/>
                <a:moveTo>
                  <a:pt x="7537768" y="607280"/>
                </a:moveTo>
                <a:cubicBezTo>
                  <a:pt x="7596632" y="644267"/>
                  <a:pt x="7579614" y="551198"/>
                  <a:pt x="7538720" y="589770"/>
                </a:cubicBezTo>
                <a:cubicBezTo>
                  <a:pt x="7545070" y="583744"/>
                  <a:pt x="7440486" y="560270"/>
                  <a:pt x="7407719" y="599921"/>
                </a:cubicBezTo>
                <a:cubicBezTo>
                  <a:pt x="7457504" y="644267"/>
                  <a:pt x="7538594" y="609310"/>
                  <a:pt x="7537768" y="607280"/>
                </a:cubicBezTo>
                <a:close/>
                <a:moveTo>
                  <a:pt x="7372668" y="493086"/>
                </a:moveTo>
                <a:cubicBezTo>
                  <a:pt x="7431532" y="530072"/>
                  <a:pt x="7414514" y="437004"/>
                  <a:pt x="7373620" y="475576"/>
                </a:cubicBezTo>
                <a:cubicBezTo>
                  <a:pt x="7379970" y="469550"/>
                  <a:pt x="7275386" y="446076"/>
                  <a:pt x="7242619" y="485727"/>
                </a:cubicBezTo>
                <a:cubicBezTo>
                  <a:pt x="7292404" y="530072"/>
                  <a:pt x="7373494" y="495116"/>
                  <a:pt x="7372668" y="493086"/>
                </a:cubicBezTo>
                <a:close/>
                <a:moveTo>
                  <a:pt x="267018" y="144159"/>
                </a:moveTo>
                <a:cubicBezTo>
                  <a:pt x="266700" y="146189"/>
                  <a:pt x="347536" y="181145"/>
                  <a:pt x="397320" y="136737"/>
                </a:cubicBezTo>
                <a:cubicBezTo>
                  <a:pt x="364617" y="97086"/>
                  <a:pt x="259969" y="120559"/>
                  <a:pt x="266383" y="126586"/>
                </a:cubicBezTo>
                <a:cubicBezTo>
                  <a:pt x="225488" y="88077"/>
                  <a:pt x="208471" y="181145"/>
                  <a:pt x="267272" y="144159"/>
                </a:cubicBezTo>
                <a:close/>
                <a:moveTo>
                  <a:pt x="432118" y="29965"/>
                </a:moveTo>
                <a:cubicBezTo>
                  <a:pt x="431800" y="31995"/>
                  <a:pt x="512636" y="66951"/>
                  <a:pt x="562420" y="22542"/>
                </a:cubicBezTo>
                <a:cubicBezTo>
                  <a:pt x="529717" y="-17109"/>
                  <a:pt x="425069" y="6365"/>
                  <a:pt x="431482" y="12392"/>
                </a:cubicBezTo>
                <a:cubicBezTo>
                  <a:pt x="390589" y="-26117"/>
                  <a:pt x="373571" y="66951"/>
                  <a:pt x="432371" y="29965"/>
                </a:cubicBezTo>
                <a:close/>
                <a:moveTo>
                  <a:pt x="6858318" y="708786"/>
                </a:moveTo>
                <a:cubicBezTo>
                  <a:pt x="6917182" y="745773"/>
                  <a:pt x="6900164" y="652704"/>
                  <a:pt x="6859270" y="691276"/>
                </a:cubicBezTo>
                <a:cubicBezTo>
                  <a:pt x="6865620" y="685250"/>
                  <a:pt x="6761036" y="661776"/>
                  <a:pt x="6728269" y="701427"/>
                </a:cubicBezTo>
                <a:cubicBezTo>
                  <a:pt x="6778054" y="745773"/>
                  <a:pt x="6859144" y="710816"/>
                  <a:pt x="6858318" y="708786"/>
                </a:cubicBezTo>
                <a:close/>
                <a:moveTo>
                  <a:pt x="8778875" y="791260"/>
                </a:moveTo>
                <a:cubicBezTo>
                  <a:pt x="8778049" y="793354"/>
                  <a:pt x="8859139" y="828246"/>
                  <a:pt x="8908923" y="783901"/>
                </a:cubicBezTo>
                <a:cubicBezTo>
                  <a:pt x="8876157" y="744250"/>
                  <a:pt x="8771572" y="767723"/>
                  <a:pt x="8777922" y="773814"/>
                </a:cubicBezTo>
                <a:cubicBezTo>
                  <a:pt x="8737029" y="735432"/>
                  <a:pt x="8720010" y="828246"/>
                  <a:pt x="8778875" y="791514"/>
                </a:cubicBezTo>
                <a:close/>
                <a:moveTo>
                  <a:pt x="8861425" y="702442"/>
                </a:moveTo>
                <a:cubicBezTo>
                  <a:pt x="8860599" y="704536"/>
                  <a:pt x="8941689" y="739429"/>
                  <a:pt x="8991473" y="695083"/>
                </a:cubicBezTo>
                <a:cubicBezTo>
                  <a:pt x="8958707" y="655432"/>
                  <a:pt x="8854122" y="678906"/>
                  <a:pt x="8860472" y="684996"/>
                </a:cubicBezTo>
                <a:cubicBezTo>
                  <a:pt x="8819579" y="646614"/>
                  <a:pt x="8802560" y="739429"/>
                  <a:pt x="8861425" y="702696"/>
                </a:cubicBezTo>
                <a:close/>
                <a:moveTo>
                  <a:pt x="5501069" y="637098"/>
                </a:moveTo>
                <a:cubicBezTo>
                  <a:pt x="5500561" y="640587"/>
                  <a:pt x="5558663" y="699461"/>
                  <a:pt x="5594350" y="624410"/>
                </a:cubicBezTo>
                <a:cubicBezTo>
                  <a:pt x="5570855" y="557543"/>
                  <a:pt x="5495862" y="597130"/>
                  <a:pt x="5500434" y="607280"/>
                </a:cubicBezTo>
                <a:cubicBezTo>
                  <a:pt x="5471097" y="542761"/>
                  <a:pt x="5458905" y="699461"/>
                  <a:pt x="5501069" y="637098"/>
                </a:cubicBezTo>
                <a:close/>
                <a:moveTo>
                  <a:pt x="5608130" y="542761"/>
                </a:moveTo>
                <a:cubicBezTo>
                  <a:pt x="5607749" y="545108"/>
                  <a:pt x="5646674" y="584505"/>
                  <a:pt x="5670550" y="534450"/>
                </a:cubicBezTo>
                <a:cubicBezTo>
                  <a:pt x="5654866" y="490041"/>
                  <a:pt x="5604637" y="516242"/>
                  <a:pt x="5607685" y="523030"/>
                </a:cubicBezTo>
                <a:cubicBezTo>
                  <a:pt x="5588000" y="479319"/>
                  <a:pt x="5579936" y="584442"/>
                  <a:pt x="5608130" y="542761"/>
                </a:cubicBezTo>
                <a:close/>
                <a:moveTo>
                  <a:pt x="5727256" y="681317"/>
                </a:moveTo>
                <a:cubicBezTo>
                  <a:pt x="5726875" y="683664"/>
                  <a:pt x="5765737" y="723061"/>
                  <a:pt x="5789613" y="673006"/>
                </a:cubicBezTo>
                <a:cubicBezTo>
                  <a:pt x="5773928" y="628597"/>
                  <a:pt x="5723763" y="654798"/>
                  <a:pt x="5726811" y="661586"/>
                </a:cubicBezTo>
                <a:cubicBezTo>
                  <a:pt x="5707190" y="617938"/>
                  <a:pt x="5698998" y="722997"/>
                  <a:pt x="5727256" y="681253"/>
                </a:cubicBezTo>
                <a:close/>
              </a:path>
            </a:pathLst>
          </a:custGeom>
          <a:solidFill>
            <a:srgbClr val="00285F">
              <a:alpha val="17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10800000" flipH="1">
            <a:off x="-94969" y="303826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3"/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"/>
          <p:cNvSpPr/>
          <p:nvPr/>
        </p:nvSpPr>
        <p:spPr>
          <a:xfrm rot="10800000" flipH="1">
            <a:off x="66674" y="31354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 flipH="1">
            <a:off x="828675" y="35165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 rot="10800000" flipH="1">
            <a:off x="761999" y="8779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10800000" flipH="1">
            <a:off x="793851" y="4692801"/>
            <a:ext cx="517500" cy="4479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8" name="Google Shape;58;p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393600" y="334662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2" name="Google Shape;62;p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1" name="Google Shape;71;p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3"/>
          <p:cNvSpPr/>
          <p:nvPr/>
        </p:nvSpPr>
        <p:spPr>
          <a:xfrm rot="10800000" flipH="1">
            <a:off x="733424" y="39360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rot="10800000" flipH="1">
            <a:off x="738525" y="1008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 rot="10800000" flipH="1">
            <a:off x="-291325" y="4148475"/>
            <a:ext cx="1182300" cy="1023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10800000" flipH="1">
            <a:off x="420725" y="-652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19338" y="416705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1" name="Google Shape;81;p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47199" y="4430470"/>
            <a:ext cx="505231" cy="459562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/>
          <p:nvPr/>
        </p:nvSpPr>
        <p:spPr>
          <a:xfrm rot="10800000" flipH="1">
            <a:off x="-94969" y="619169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4"/>
          <p:cNvSpPr/>
          <p:nvPr/>
        </p:nvSpPr>
        <p:spPr>
          <a:xfrm rot="5400000">
            <a:off x="499599" y="1905237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Google Shape;91;p4"/>
          <p:cNvSpPr txBox="1">
            <a:spLocks noGrp="1"/>
          </p:cNvSpPr>
          <p:nvPr>
            <p:ph type="body" idx="1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-123826" y="28115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638175" y="3192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/>
          <p:nvPr/>
        </p:nvSpPr>
        <p:spPr>
          <a:xfrm rot="10800000" flipH="1">
            <a:off x="752474" y="120180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"/>
          <p:cNvSpPr/>
          <p:nvPr/>
        </p:nvSpPr>
        <p:spPr>
          <a:xfrm rot="10800000" flipH="1">
            <a:off x="657225" y="4380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4"/>
          <p:cNvGrpSpPr/>
          <p:nvPr/>
        </p:nvGrpSpPr>
        <p:grpSpPr>
          <a:xfrm>
            <a:off x="986834" y="1394518"/>
            <a:ext cx="351204" cy="324661"/>
            <a:chOff x="5975075" y="2327500"/>
            <a:chExt cx="420100" cy="388350"/>
          </a:xfrm>
        </p:grpSpPr>
        <p:sp>
          <p:nvSpPr>
            <p:cNvPr id="97" name="Google Shape;97;p4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4"/>
          <p:cNvSpPr/>
          <p:nvPr/>
        </p:nvSpPr>
        <p:spPr>
          <a:xfrm>
            <a:off x="203100" y="30227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295728" y="877706"/>
            <a:ext cx="247469" cy="392302"/>
            <a:chOff x="6718575" y="2318625"/>
            <a:chExt cx="256950" cy="407375"/>
          </a:xfrm>
        </p:grpSpPr>
        <p:sp>
          <p:nvSpPr>
            <p:cNvPr id="101" name="Google Shape;101;p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4"/>
          <p:cNvGrpSpPr/>
          <p:nvPr/>
        </p:nvGrpSpPr>
        <p:grpSpPr>
          <a:xfrm>
            <a:off x="1229484" y="3310481"/>
            <a:ext cx="342882" cy="350068"/>
            <a:chOff x="3951850" y="2985350"/>
            <a:chExt cx="407950" cy="416500"/>
          </a:xfrm>
        </p:grpSpPr>
        <p:sp>
          <p:nvSpPr>
            <p:cNvPr id="110" name="Google Shape;110;p4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4"/>
          <p:cNvSpPr/>
          <p:nvPr/>
        </p:nvSpPr>
        <p:spPr>
          <a:xfrm rot="10800000" flipH="1">
            <a:off x="542924" y="36121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"/>
          <p:cNvSpPr/>
          <p:nvPr/>
        </p:nvSpPr>
        <p:spPr>
          <a:xfrm rot="10800000" flipH="1">
            <a:off x="729000" y="424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/>
          <p:nvPr/>
        </p:nvSpPr>
        <p:spPr>
          <a:xfrm rot="10800000" flipH="1">
            <a:off x="-115052" y="3996025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"/>
          <p:cNvSpPr/>
          <p:nvPr/>
        </p:nvSpPr>
        <p:spPr>
          <a:xfrm rot="10800000" flipH="1">
            <a:off x="411200" y="2586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828838" y="38432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4"/>
          <p:cNvGrpSpPr/>
          <p:nvPr/>
        </p:nvGrpSpPr>
        <p:grpSpPr>
          <a:xfrm>
            <a:off x="67092" y="1681690"/>
            <a:ext cx="455624" cy="437054"/>
            <a:chOff x="5241175" y="4959100"/>
            <a:chExt cx="539775" cy="517775"/>
          </a:xfrm>
        </p:grpSpPr>
        <p:sp>
          <p:nvSpPr>
            <p:cNvPr id="120" name="Google Shape;120;p4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4"/>
          <p:cNvSpPr/>
          <p:nvPr/>
        </p:nvSpPr>
        <p:spPr>
          <a:xfrm>
            <a:off x="144926" y="4214500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 txBox="1"/>
          <p:nvPr/>
        </p:nvSpPr>
        <p:spPr>
          <a:xfrm>
            <a:off x="94000" y="192958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120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8" name="Google Shape;128;p4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4" name="Google Shape;134;p5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5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3" name="Google Shape;143;p5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5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8" name="Google Shape;148;p5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6" name="Google Shape;156;p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5" name="Google Shape;165;p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6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6"/>
          <p:cNvSpPr txBox="1">
            <a:spLocks noGrp="1"/>
          </p:cNvSpPr>
          <p:nvPr>
            <p:ph type="body" idx="1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5" name="Google Shape;175;p6"/>
          <p:cNvSpPr txBox="1">
            <a:spLocks noGrp="1"/>
          </p:cNvSpPr>
          <p:nvPr>
            <p:ph type="body" idx="2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6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6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6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6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" name="Google Shape;180;p6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81" name="Google Shape;181;p6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6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85" name="Google Shape;185;p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94" name="Google Shape;194;p6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6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6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6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6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04" name="Google Shape;204;p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6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7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7"/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6" name="Google Shape;216;p7"/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7" name="Google Shape;217;p7"/>
          <p:cNvSpPr txBox="1">
            <a:spLocks noGrp="1"/>
          </p:cNvSpPr>
          <p:nvPr>
            <p:ph type="body" idx="3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7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7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7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7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7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23" name="Google Shape;223;p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7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" name="Google Shape;226;p7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27" name="Google Shape;227;p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36" name="Google Shape;236;p7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8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8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4" name="Google Shape;244;p8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8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8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8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8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" name="Google Shape;249;p8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50" name="Google Shape;250;p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8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" name="Google Shape;253;p8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54" name="Google Shape;254;p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8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63" name="Google Shape;263;p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8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8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8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8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8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73" name="Google Shape;273;p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8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8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9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3" name="Google Shape;283;p9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4" name="Google Shape;284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285" name="Google Shape;285;p9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9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9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9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9" name="Google Shape;289;p9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90" name="Google Shape;290;p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9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9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94" name="Google Shape;294;p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9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303" name="Google Shape;303;p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9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9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9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9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9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13" name="Google Shape;313;p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9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10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10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0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0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0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0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0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0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Riy8RtSf2nk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2"/>
          <p:cNvSpPr txBox="1">
            <a:spLocks noGrp="1"/>
          </p:cNvSpPr>
          <p:nvPr>
            <p:ph type="ctrTitle"/>
          </p:nvPr>
        </p:nvSpPr>
        <p:spPr>
          <a:xfrm>
            <a:off x="2017950" y="1859350"/>
            <a:ext cx="5108100" cy="17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latin typeface="Work Sans"/>
                <a:ea typeface="Work Sans"/>
                <a:cs typeface="Work Sans"/>
                <a:sym typeface="Work Sans"/>
              </a:rPr>
              <a:t>ROVer Optometry: Underwater Object Detection</a:t>
            </a:r>
            <a:endParaRPr sz="3900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1"/>
          <p:cNvSpPr txBox="1"/>
          <p:nvPr/>
        </p:nvSpPr>
        <p:spPr>
          <a:xfrm>
            <a:off x="4833525" y="1094100"/>
            <a:ext cx="3413100" cy="3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AutoNum type="arabicPeriod"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Configured a </a:t>
            </a:r>
            <a:r>
              <a:rPr lang="en" sz="2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custom Linux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machine through remote access.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AutoNum type="arabicPeriod"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Trained </a:t>
            </a:r>
            <a:r>
              <a:rPr lang="en" sz="2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200 epochs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with a batch-size of 4.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AutoNum type="arabicPeriod"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Acquired proper </a:t>
            </a:r>
            <a:r>
              <a:rPr lang="en" sz="2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weights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and </a:t>
            </a:r>
            <a:r>
              <a:rPr lang="en" sz="2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bias’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.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4833525" y="1094100"/>
            <a:ext cx="3413100" cy="3263100"/>
          </a:xfrm>
          <a:prstGeom prst="roundRect">
            <a:avLst>
              <a:gd name="adj" fmla="val 7837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26" name="Google Shape;426;p2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427" name="Google Shape;4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286350" y="2136250"/>
            <a:ext cx="2269200" cy="3171000"/>
          </a:xfrm>
          <a:prstGeom prst="roundRect">
            <a:avLst>
              <a:gd name="adj" fmla="val 697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28" name="Google Shape;428;p21"/>
          <p:cNvPicPr preferRelativeResize="0"/>
          <p:nvPr/>
        </p:nvPicPr>
        <p:blipFill rotWithShape="1">
          <a:blip r:embed="rId4">
            <a:alphaModFix/>
          </a:blip>
          <a:srcRect l="10530"/>
          <a:stretch/>
        </p:blipFill>
        <p:spPr>
          <a:xfrm>
            <a:off x="832275" y="549900"/>
            <a:ext cx="3177600" cy="1699500"/>
          </a:xfrm>
          <a:prstGeom prst="roundRect">
            <a:avLst>
              <a:gd name="adj" fmla="val 53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2"/>
          <p:cNvSpPr txBox="1">
            <a:spLocks noGrp="1"/>
          </p:cNvSpPr>
          <p:nvPr>
            <p:ph type="ctrTitle"/>
          </p:nvPr>
        </p:nvSpPr>
        <p:spPr>
          <a:xfrm>
            <a:off x="2765800" y="1741125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Results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34" name="Google Shape;434;p22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4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3"/>
          <p:cNvSpPr/>
          <p:nvPr/>
        </p:nvSpPr>
        <p:spPr>
          <a:xfrm>
            <a:off x="6907175" y="1169625"/>
            <a:ext cx="2175000" cy="2172600"/>
          </a:xfrm>
          <a:prstGeom prst="roundRect">
            <a:avLst>
              <a:gd name="adj" fmla="val 8728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40" name="Google Shape;440;p23"/>
          <p:cNvSpPr/>
          <p:nvPr/>
        </p:nvSpPr>
        <p:spPr>
          <a:xfrm>
            <a:off x="2424825" y="1169625"/>
            <a:ext cx="2175000" cy="2020800"/>
          </a:xfrm>
          <a:prstGeom prst="roundRect">
            <a:avLst>
              <a:gd name="adj" fmla="val 9955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41" name="Google Shape;441;p2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442" name="Google Shape;442;p23"/>
          <p:cNvPicPr preferRelativeResize="0"/>
          <p:nvPr/>
        </p:nvPicPr>
        <p:blipFill rotWithShape="1">
          <a:blip r:embed="rId3">
            <a:alphaModFix/>
          </a:blip>
          <a:srcRect l="4727" r="4354"/>
          <a:stretch/>
        </p:blipFill>
        <p:spPr>
          <a:xfrm>
            <a:off x="4690612" y="1169625"/>
            <a:ext cx="2125800" cy="3168600"/>
          </a:xfrm>
          <a:prstGeom prst="roundRect">
            <a:avLst>
              <a:gd name="adj" fmla="val 8543"/>
            </a:avLst>
          </a:prstGeom>
          <a:noFill/>
          <a:ln>
            <a:noFill/>
          </a:ln>
        </p:spPr>
      </p:pic>
      <p:pic>
        <p:nvPicPr>
          <p:cNvPr id="443" name="Google Shape;44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925" y="1169625"/>
            <a:ext cx="2236200" cy="3168600"/>
          </a:xfrm>
          <a:prstGeom prst="roundRect">
            <a:avLst>
              <a:gd name="adj" fmla="val 9252"/>
            </a:avLst>
          </a:prstGeom>
          <a:noFill/>
          <a:ln>
            <a:noFill/>
          </a:ln>
        </p:spPr>
      </p:pic>
      <p:sp>
        <p:nvSpPr>
          <p:cNvPr id="444" name="Google Shape;444;p23"/>
          <p:cNvSpPr txBox="1"/>
          <p:nvPr/>
        </p:nvSpPr>
        <p:spPr>
          <a:xfrm>
            <a:off x="2424388" y="1294425"/>
            <a:ext cx="21750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Mean Average Precision</a:t>
            </a:r>
            <a:r>
              <a:rPr lang="en" b="1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:</a:t>
            </a:r>
            <a:endParaRPr b="1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X-axis: Epoch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count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Y-axis: mean average precision of IoU 0.5:0.95</a:t>
            </a:r>
            <a:endParaRPr sz="1300" b="1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45" name="Google Shape;445;p23"/>
          <p:cNvSpPr txBox="1"/>
          <p:nvPr/>
        </p:nvSpPr>
        <p:spPr>
          <a:xfrm>
            <a:off x="6907175" y="1294426"/>
            <a:ext cx="21750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Precision Curve: </a:t>
            </a:r>
            <a:endParaRPr b="1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X-axis: Epoch 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count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Y-axis: accurate predicted positives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446" name="Google Shape;446;p23"/>
          <p:cNvCxnSpPr/>
          <p:nvPr/>
        </p:nvCxnSpPr>
        <p:spPr>
          <a:xfrm rot="5400000">
            <a:off x="7229588" y="3235300"/>
            <a:ext cx="520800" cy="1014000"/>
          </a:xfrm>
          <a:prstGeom prst="bentConnector2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7" name="Google Shape;447;p23"/>
          <p:cNvCxnSpPr/>
          <p:nvPr/>
        </p:nvCxnSpPr>
        <p:spPr>
          <a:xfrm flipH="1">
            <a:off x="2588825" y="3298775"/>
            <a:ext cx="1057200" cy="703800"/>
          </a:xfrm>
          <a:prstGeom prst="bentConnector3">
            <a:avLst>
              <a:gd name="adj1" fmla="val 0"/>
            </a:avLst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4"/>
          <p:cNvSpPr/>
          <p:nvPr/>
        </p:nvSpPr>
        <p:spPr>
          <a:xfrm>
            <a:off x="7292050" y="1118025"/>
            <a:ext cx="1790400" cy="2124000"/>
          </a:xfrm>
          <a:prstGeom prst="roundRect">
            <a:avLst>
              <a:gd name="adj" fmla="val 9698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53" name="Google Shape;453;p24"/>
          <p:cNvSpPr/>
          <p:nvPr/>
        </p:nvSpPr>
        <p:spPr>
          <a:xfrm>
            <a:off x="2552575" y="1118026"/>
            <a:ext cx="2175000" cy="2005200"/>
          </a:xfrm>
          <a:prstGeom prst="roundRect">
            <a:avLst>
              <a:gd name="adj" fmla="val 7721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54" name="Google Shape;454;p24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455" name="Google Shape;4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713" y="1118013"/>
            <a:ext cx="2344500" cy="3237000"/>
          </a:xfrm>
          <a:prstGeom prst="roundRect">
            <a:avLst>
              <a:gd name="adj" fmla="val 10565"/>
            </a:avLst>
          </a:prstGeom>
          <a:noFill/>
          <a:ln>
            <a:noFill/>
          </a:ln>
        </p:spPr>
      </p:pic>
      <p:pic>
        <p:nvPicPr>
          <p:cNvPr id="456" name="Google Shape;45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450" y="1118036"/>
            <a:ext cx="2328000" cy="3237000"/>
          </a:xfrm>
          <a:prstGeom prst="roundRect">
            <a:avLst>
              <a:gd name="adj" fmla="val 10631"/>
            </a:avLst>
          </a:prstGeom>
          <a:noFill/>
          <a:ln>
            <a:noFill/>
          </a:ln>
        </p:spPr>
      </p:pic>
      <p:sp>
        <p:nvSpPr>
          <p:cNvPr id="457" name="Google Shape;457;p24"/>
          <p:cNvSpPr txBox="1"/>
          <p:nvPr/>
        </p:nvSpPr>
        <p:spPr>
          <a:xfrm>
            <a:off x="2634488" y="1166313"/>
            <a:ext cx="20112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Recall/Sensitivity Curve</a:t>
            </a: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: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X-axis: Epoch count 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Y-axis: Accurate positives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58" name="Google Shape;458;p24"/>
          <p:cNvSpPr txBox="1"/>
          <p:nvPr/>
        </p:nvSpPr>
        <p:spPr>
          <a:xfrm>
            <a:off x="7379359" y="1118025"/>
            <a:ext cx="17031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Mean Average Precision</a:t>
            </a: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: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X-axis: Epoch count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</a:pPr>
            <a:r>
              <a:rPr lang="en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Y-axis: mean average precision of IoU 0.5:0.95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459" name="Google Shape;459;p24"/>
          <p:cNvCxnSpPr/>
          <p:nvPr/>
        </p:nvCxnSpPr>
        <p:spPr>
          <a:xfrm rot="5400000">
            <a:off x="2922088" y="2995425"/>
            <a:ext cx="520800" cy="1014000"/>
          </a:xfrm>
          <a:prstGeom prst="bentConnector2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24"/>
          <p:cNvCxnSpPr/>
          <p:nvPr/>
        </p:nvCxnSpPr>
        <p:spPr>
          <a:xfrm rot="5400000">
            <a:off x="7538638" y="3135275"/>
            <a:ext cx="520800" cy="1014000"/>
          </a:xfrm>
          <a:prstGeom prst="bentConnector2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5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Challenges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66" name="Google Shape;466;p25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5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6"/>
          <p:cNvSpPr/>
          <p:nvPr/>
        </p:nvSpPr>
        <p:spPr>
          <a:xfrm>
            <a:off x="4414711" y="1584775"/>
            <a:ext cx="2414700" cy="2091900"/>
          </a:xfrm>
          <a:prstGeom prst="hexagon">
            <a:avLst>
              <a:gd name="adj" fmla="val 29110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CPU/GPU Capacity</a:t>
            </a:r>
            <a:endParaRPr b="1" i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➔"/>
            </a:pPr>
            <a:r>
              <a:rPr lang="en" b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Computer CPU/GPU</a:t>
            </a:r>
            <a:endParaRPr b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➔"/>
            </a:pPr>
            <a:r>
              <a:rPr lang="en" b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Virtual Machine</a:t>
            </a:r>
            <a:endParaRPr b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72" name="Google Shape;472;p26"/>
          <p:cNvSpPr/>
          <p:nvPr/>
        </p:nvSpPr>
        <p:spPr>
          <a:xfrm>
            <a:off x="2286500" y="1584775"/>
            <a:ext cx="2414700" cy="2091900"/>
          </a:xfrm>
          <a:prstGeom prst="hexagon">
            <a:avLst>
              <a:gd name="adj" fmla="val 29110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Low Lighting</a:t>
            </a:r>
            <a:endParaRPr b="1" i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➔"/>
            </a:pPr>
            <a:r>
              <a:rPr lang="en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Flashlight Phone light</a:t>
            </a:r>
            <a:endParaRPr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➔"/>
            </a:pPr>
            <a:r>
              <a:rPr lang="en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Natural Lighting</a:t>
            </a:r>
            <a:endParaRPr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73" name="Google Shape;473;p26"/>
          <p:cNvSpPr/>
          <p:nvPr/>
        </p:nvSpPr>
        <p:spPr>
          <a:xfrm>
            <a:off x="6411500" y="1584775"/>
            <a:ext cx="2508000" cy="2091900"/>
          </a:xfrm>
          <a:prstGeom prst="hexagon">
            <a:avLst>
              <a:gd name="adj" fmla="val 29110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Testing</a:t>
            </a:r>
            <a:endParaRPr b="1" i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➔"/>
            </a:pPr>
            <a:r>
              <a:rPr lang="en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Simulating a marine environment</a:t>
            </a:r>
            <a:endParaRPr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➔"/>
            </a:pPr>
            <a:r>
              <a:rPr lang="en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Reflections</a:t>
            </a:r>
            <a:endParaRPr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74" name="Google Shape;474;p2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75" name="Google Shape;475;p26"/>
          <p:cNvSpPr/>
          <p:nvPr/>
        </p:nvSpPr>
        <p:spPr>
          <a:xfrm>
            <a:off x="165961" y="1584763"/>
            <a:ext cx="2414700" cy="2091900"/>
          </a:xfrm>
          <a:prstGeom prst="hexagon">
            <a:avLst>
              <a:gd name="adj" fmla="val 29110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Datasets</a:t>
            </a:r>
            <a:endParaRPr b="1" i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➔"/>
            </a:pPr>
            <a:r>
              <a:rPr lang="en" b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Types of Trash </a:t>
            </a:r>
            <a:endParaRPr b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➔"/>
            </a:pPr>
            <a:r>
              <a:rPr lang="en" b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Quality of Dataset</a:t>
            </a:r>
            <a:endParaRPr b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➔"/>
            </a:pPr>
            <a:r>
              <a:rPr lang="en" b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Image Quality</a:t>
            </a:r>
            <a:endParaRPr b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476" name="Google Shape;4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9500" y="3832088"/>
            <a:ext cx="725100" cy="7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883304">
            <a:off x="3163628" y="706004"/>
            <a:ext cx="660443" cy="660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3625" y="3814975"/>
            <a:ext cx="759325" cy="75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39875" y="610600"/>
            <a:ext cx="851250" cy="851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26"/>
          <p:cNvSpPr/>
          <p:nvPr/>
        </p:nvSpPr>
        <p:spPr>
          <a:xfrm>
            <a:off x="203588" y="1584775"/>
            <a:ext cx="2339400" cy="2091900"/>
          </a:xfrm>
          <a:prstGeom prst="hexagon">
            <a:avLst>
              <a:gd name="adj" fmla="val 28101"/>
              <a:gd name="vf" fmla="val 115470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81" name="Google Shape;481;p26"/>
          <p:cNvSpPr/>
          <p:nvPr/>
        </p:nvSpPr>
        <p:spPr>
          <a:xfrm>
            <a:off x="2324138" y="1584775"/>
            <a:ext cx="2339400" cy="2091900"/>
          </a:xfrm>
          <a:prstGeom prst="hexagon">
            <a:avLst>
              <a:gd name="adj" fmla="val 28101"/>
              <a:gd name="vf" fmla="val 115470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82" name="Google Shape;482;p26"/>
          <p:cNvSpPr/>
          <p:nvPr/>
        </p:nvSpPr>
        <p:spPr>
          <a:xfrm>
            <a:off x="4452338" y="1584775"/>
            <a:ext cx="2339400" cy="2091900"/>
          </a:xfrm>
          <a:prstGeom prst="hexagon">
            <a:avLst>
              <a:gd name="adj" fmla="val 28101"/>
              <a:gd name="vf" fmla="val 115470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83" name="Google Shape;483;p26"/>
          <p:cNvSpPr/>
          <p:nvPr/>
        </p:nvSpPr>
        <p:spPr>
          <a:xfrm>
            <a:off x="6411500" y="1584775"/>
            <a:ext cx="2508000" cy="2091900"/>
          </a:xfrm>
          <a:prstGeom prst="hexagon">
            <a:avLst>
              <a:gd name="adj" fmla="val 28090"/>
              <a:gd name="vf" fmla="val 115470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7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Conclusion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89" name="Google Shape;489;p27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6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8"/>
          <p:cNvSpPr/>
          <p:nvPr/>
        </p:nvSpPr>
        <p:spPr>
          <a:xfrm>
            <a:off x="1441050" y="2717100"/>
            <a:ext cx="3128100" cy="1206600"/>
          </a:xfrm>
          <a:prstGeom prst="roundRect">
            <a:avLst>
              <a:gd name="adj" fmla="val 17286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95" name="Google Shape;495;p28"/>
          <p:cNvSpPr/>
          <p:nvPr/>
        </p:nvSpPr>
        <p:spPr>
          <a:xfrm>
            <a:off x="1441050" y="1219800"/>
            <a:ext cx="3128100" cy="1206600"/>
          </a:xfrm>
          <a:prstGeom prst="roundRect">
            <a:avLst>
              <a:gd name="adj" fmla="val 17286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96" name="Google Shape;496;p28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497" name="Google Shape;497;p28"/>
          <p:cNvSpPr txBox="1"/>
          <p:nvPr/>
        </p:nvSpPr>
        <p:spPr>
          <a:xfrm>
            <a:off x="1441050" y="1219800"/>
            <a:ext cx="3425400" cy="26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Real World Applications: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●"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Search and Rescue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●"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Nautical Expedition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Future Additions: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●"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Expanded Dataset 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beyond Garbage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498" name="Google Shape;4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0225" y="236400"/>
            <a:ext cx="2950200" cy="2212500"/>
          </a:xfrm>
          <a:prstGeom prst="roundRect">
            <a:avLst>
              <a:gd name="adj" fmla="val 1644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99" name="Google Shape;49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6862" y="2602550"/>
            <a:ext cx="3376800" cy="2249700"/>
          </a:xfrm>
          <a:prstGeom prst="roundRect">
            <a:avLst>
              <a:gd name="adj" fmla="val 11859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9"/>
          <p:cNvSpPr/>
          <p:nvPr/>
        </p:nvSpPr>
        <p:spPr>
          <a:xfrm rot="-5400000">
            <a:off x="867325" y="468800"/>
            <a:ext cx="2691900" cy="3108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5" name="Google Shape;505;p29"/>
          <p:cNvSpPr txBox="1">
            <a:spLocks noGrp="1"/>
          </p:cNvSpPr>
          <p:nvPr>
            <p:ph type="ctrTitle" idx="4294967295"/>
          </p:nvPr>
        </p:nvSpPr>
        <p:spPr>
          <a:xfrm>
            <a:off x="3984300" y="1617775"/>
            <a:ext cx="49911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PROJECT DEMO</a:t>
            </a:r>
            <a:endParaRPr sz="6000" b="1"/>
          </a:p>
        </p:txBody>
      </p:sp>
      <p:grpSp>
        <p:nvGrpSpPr>
          <p:cNvPr id="506" name="Google Shape;506;p29"/>
          <p:cNvGrpSpPr/>
          <p:nvPr/>
        </p:nvGrpSpPr>
        <p:grpSpPr>
          <a:xfrm>
            <a:off x="1885571" y="952450"/>
            <a:ext cx="1032405" cy="1032468"/>
            <a:chOff x="6654650" y="3665275"/>
            <a:chExt cx="409100" cy="409125"/>
          </a:xfrm>
        </p:grpSpPr>
        <p:sp>
          <p:nvSpPr>
            <p:cNvPr id="507" name="Google Shape;507;p2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" name="Google Shape;509;p29"/>
          <p:cNvGrpSpPr/>
          <p:nvPr/>
        </p:nvGrpSpPr>
        <p:grpSpPr>
          <a:xfrm rot="-731900">
            <a:off x="1604965" y="2201851"/>
            <a:ext cx="688564" cy="688681"/>
            <a:chOff x="570875" y="4322250"/>
            <a:chExt cx="443300" cy="443325"/>
          </a:xfrm>
        </p:grpSpPr>
        <p:sp>
          <p:nvSpPr>
            <p:cNvPr id="510" name="Google Shape;510;p2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" name="Google Shape;514;p29"/>
          <p:cNvSpPr/>
          <p:nvPr/>
        </p:nvSpPr>
        <p:spPr>
          <a:xfrm>
            <a:off x="2657037" y="2114501"/>
            <a:ext cx="260931" cy="24914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9"/>
          <p:cNvSpPr/>
          <p:nvPr/>
        </p:nvSpPr>
        <p:spPr>
          <a:xfrm rot="2327381">
            <a:off x="1220786" y="1598881"/>
            <a:ext cx="443468" cy="42338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9"/>
          <p:cNvSpPr/>
          <p:nvPr/>
        </p:nvSpPr>
        <p:spPr>
          <a:xfrm rot="2327012">
            <a:off x="2870273" y="1771645"/>
            <a:ext cx="183443" cy="17513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523" name="Google Shape;523;p30" descr="My team members have learned the basics of image classification and have trained a model using convolutional neural networks (CNNs), such as YOLOv7 in this case, to detect certain types of objects in marine environments. The goal is to demonstrate high-accuracy underwater image classification." title="ROVer Optometry: Underwater Object Detection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0480" y="782150"/>
            <a:ext cx="6363022" cy="357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3"/>
          <p:cNvSpPr txBox="1">
            <a:spLocks noGrp="1"/>
          </p:cNvSpPr>
          <p:nvPr>
            <p:ph type="title" idx="4294967295"/>
          </p:nvPr>
        </p:nvSpPr>
        <p:spPr>
          <a:xfrm>
            <a:off x="1368875" y="622375"/>
            <a:ext cx="7269600" cy="43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Work Sans"/>
                <a:ea typeface="Work Sans"/>
                <a:cs typeface="Work Sans"/>
                <a:sym typeface="Work Sans"/>
              </a:rPr>
              <a:t>Our Team</a:t>
            </a:r>
            <a:endParaRPr sz="2300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49" name="Google Shape;349;p1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50" name="Google Shape;35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8013" y="1612875"/>
            <a:ext cx="1715700" cy="171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51" name="Google Shape;351;p13"/>
          <p:cNvSpPr txBox="1"/>
          <p:nvPr/>
        </p:nvSpPr>
        <p:spPr>
          <a:xfrm>
            <a:off x="777038" y="34585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Sruti Karthikeyan</a:t>
            </a:r>
            <a:endParaRPr sz="8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52" name="Google Shape;352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51738" y="1636875"/>
            <a:ext cx="1691700" cy="1691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53" name="Google Shape;353;p13"/>
          <p:cNvSpPr txBox="1"/>
          <p:nvPr/>
        </p:nvSpPr>
        <p:spPr>
          <a:xfrm>
            <a:off x="2940586" y="3458500"/>
            <a:ext cx="1314000" cy="2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Parisa Nawar </a:t>
            </a:r>
            <a:endParaRPr sz="8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54" name="Google Shape;354;p13"/>
          <p:cNvPicPr preferRelativeResize="0"/>
          <p:nvPr/>
        </p:nvPicPr>
        <p:blipFill rotWithShape="1">
          <a:blip r:embed="rId5">
            <a:alphaModFix/>
          </a:blip>
          <a:srcRect t="12439" b="12439"/>
          <a:stretch/>
        </p:blipFill>
        <p:spPr>
          <a:xfrm>
            <a:off x="4731463" y="1668025"/>
            <a:ext cx="1660800" cy="1660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55" name="Google Shape;355;p13"/>
          <p:cNvSpPr txBox="1"/>
          <p:nvPr/>
        </p:nvSpPr>
        <p:spPr>
          <a:xfrm>
            <a:off x="4817275" y="34585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Farman Ali</a:t>
            </a:r>
            <a:endParaRPr sz="8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56" name="Google Shape;356;p13"/>
          <p:cNvPicPr preferRelativeResize="0"/>
          <p:nvPr/>
        </p:nvPicPr>
        <p:blipFill rotWithShape="1">
          <a:blip r:embed="rId6">
            <a:alphaModFix/>
          </a:blip>
          <a:srcRect l="16675" r="16675"/>
          <a:stretch/>
        </p:blipFill>
        <p:spPr>
          <a:xfrm>
            <a:off x="6711188" y="1667875"/>
            <a:ext cx="1660800" cy="1660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57" name="Google Shape;357;p13"/>
          <p:cNvSpPr txBox="1"/>
          <p:nvPr/>
        </p:nvSpPr>
        <p:spPr>
          <a:xfrm>
            <a:off x="6796988" y="34585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Aditya Kulkarni</a:t>
            </a:r>
            <a:endParaRPr sz="8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58" name="Google Shape;358;p13"/>
          <p:cNvSpPr/>
          <p:nvPr/>
        </p:nvSpPr>
        <p:spPr>
          <a:xfrm>
            <a:off x="3028038" y="3393700"/>
            <a:ext cx="1139100" cy="357900"/>
          </a:xfrm>
          <a:prstGeom prst="roundRect">
            <a:avLst>
              <a:gd name="adj" fmla="val 24109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59" name="Google Shape;359;p13"/>
          <p:cNvSpPr/>
          <p:nvPr/>
        </p:nvSpPr>
        <p:spPr>
          <a:xfrm>
            <a:off x="777054" y="3393700"/>
            <a:ext cx="1489200" cy="357900"/>
          </a:xfrm>
          <a:prstGeom prst="roundRect">
            <a:avLst>
              <a:gd name="adj" fmla="val 28471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60" name="Google Shape;360;p13"/>
          <p:cNvSpPr/>
          <p:nvPr/>
        </p:nvSpPr>
        <p:spPr>
          <a:xfrm>
            <a:off x="4992313" y="3393700"/>
            <a:ext cx="1139100" cy="357900"/>
          </a:xfrm>
          <a:prstGeom prst="roundRect">
            <a:avLst>
              <a:gd name="adj" fmla="val 21022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61" name="Google Shape;361;p13"/>
          <p:cNvSpPr/>
          <p:nvPr/>
        </p:nvSpPr>
        <p:spPr>
          <a:xfrm>
            <a:off x="6869177" y="3393700"/>
            <a:ext cx="1314000" cy="357900"/>
          </a:xfrm>
          <a:prstGeom prst="roundRect">
            <a:avLst>
              <a:gd name="adj" fmla="val 30231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1"/>
          <p:cNvSpPr txBox="1">
            <a:spLocks noGrp="1"/>
          </p:cNvSpPr>
          <p:nvPr>
            <p:ph type="sldNum" idx="12"/>
          </p:nvPr>
        </p:nvSpPr>
        <p:spPr>
          <a:xfrm>
            <a:off x="4297650" y="0"/>
            <a:ext cx="5487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529" name="Google Shape;5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" y="-2287"/>
            <a:ext cx="9144000" cy="5148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4"/>
          <p:cNvSpPr txBox="1">
            <a:spLocks noGrp="1"/>
          </p:cNvSpPr>
          <p:nvPr>
            <p:ph type="ctrTitle" idx="4294967295"/>
          </p:nvPr>
        </p:nvSpPr>
        <p:spPr>
          <a:xfrm>
            <a:off x="1460800" y="729075"/>
            <a:ext cx="6593700" cy="35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Work Sans"/>
                <a:ea typeface="Work Sans"/>
                <a:cs typeface="Work Sans"/>
                <a:sym typeface="Work Sans"/>
              </a:rPr>
              <a:t>Our Leadership</a:t>
            </a:r>
            <a:endParaRPr sz="2400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67" name="Google Shape;367;p14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68" name="Google Shape;368;p14"/>
          <p:cNvSpPr txBox="1"/>
          <p:nvPr/>
        </p:nvSpPr>
        <p:spPr>
          <a:xfrm>
            <a:off x="1732200" y="3477750"/>
            <a:ext cx="20499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Team Lead: </a:t>
            </a:r>
            <a:endParaRPr sz="1600" b="1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Aarian Ahsan</a:t>
            </a:r>
            <a:endParaRPr sz="120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69" name="Google Shape;369;p14"/>
          <p:cNvSpPr txBox="1"/>
          <p:nvPr/>
        </p:nvSpPr>
        <p:spPr>
          <a:xfrm>
            <a:off x="4905300" y="3477750"/>
            <a:ext cx="25065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Faculty Advisor: </a:t>
            </a:r>
            <a:endParaRPr sz="1600" b="1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Dr. Yonas Tadesse</a:t>
            </a:r>
            <a:endParaRPr sz="120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70" name="Google Shape;3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2450" y="1483250"/>
            <a:ext cx="1852200" cy="1852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71" name="Google Shape;3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2300" y="1426450"/>
            <a:ext cx="1829700" cy="1829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72" name="Google Shape;372;p14"/>
          <p:cNvSpPr/>
          <p:nvPr/>
        </p:nvSpPr>
        <p:spPr>
          <a:xfrm>
            <a:off x="2012550" y="3477750"/>
            <a:ext cx="1489200" cy="606000"/>
          </a:xfrm>
          <a:prstGeom prst="roundRect">
            <a:avLst>
              <a:gd name="adj" fmla="val 13255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73" name="Google Shape;373;p14"/>
          <p:cNvSpPr/>
          <p:nvPr/>
        </p:nvSpPr>
        <p:spPr>
          <a:xfrm>
            <a:off x="5232449" y="3477750"/>
            <a:ext cx="1852200" cy="606000"/>
          </a:xfrm>
          <a:prstGeom prst="roundRect">
            <a:avLst>
              <a:gd name="adj" fmla="val 15528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5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Introduction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79" name="Google Shape;379;p15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1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6"/>
          <p:cNvSpPr txBox="1">
            <a:spLocks noGrp="1"/>
          </p:cNvSpPr>
          <p:nvPr>
            <p:ph type="body" idx="1"/>
          </p:nvPr>
        </p:nvSpPr>
        <p:spPr>
          <a:xfrm>
            <a:off x="1601250" y="1178075"/>
            <a:ext cx="5941500" cy="26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Averia Libre"/>
                <a:ea typeface="Averia Libre"/>
                <a:cs typeface="Averia Libre"/>
                <a:sym typeface="Averia Libre"/>
              </a:rPr>
              <a:t>Objective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To achieve high-accuracy underwater image classification.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Averia Libre"/>
                <a:ea typeface="Averia Libre"/>
                <a:cs typeface="Averia Libre"/>
                <a:sym typeface="Averia Libre"/>
              </a:rPr>
              <a:t>Methodology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Utilization of low-light analog camera to capture images of underwater debris which is then detected as trash using a trained CNN model. 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85" name="Google Shape;385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86" name="Google Shape;386;p16"/>
          <p:cNvSpPr/>
          <p:nvPr/>
        </p:nvSpPr>
        <p:spPr>
          <a:xfrm>
            <a:off x="1463700" y="1293675"/>
            <a:ext cx="6216600" cy="807300"/>
          </a:xfrm>
          <a:prstGeom prst="roundRect">
            <a:avLst>
              <a:gd name="adj" fmla="val 22030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87" name="Google Shape;387;p16"/>
          <p:cNvSpPr/>
          <p:nvPr/>
        </p:nvSpPr>
        <p:spPr>
          <a:xfrm>
            <a:off x="1463700" y="2484925"/>
            <a:ext cx="6216600" cy="1502100"/>
          </a:xfrm>
          <a:prstGeom prst="roundRect">
            <a:avLst>
              <a:gd name="adj" fmla="val 23198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93" name="Google Shape;393;p17"/>
          <p:cNvSpPr txBox="1"/>
          <p:nvPr/>
        </p:nvSpPr>
        <p:spPr>
          <a:xfrm>
            <a:off x="4760000" y="1863750"/>
            <a:ext cx="45000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YOLOv7</a:t>
            </a:r>
            <a:r>
              <a:rPr lang="en" sz="2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provides: </a:t>
            </a:r>
            <a:endParaRPr sz="2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Real-time</a:t>
            </a: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  <a:r>
              <a:rPr lang="en" sz="2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object detection</a:t>
            </a:r>
            <a:endParaRPr sz="2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AutoNum type="arabicPeriod"/>
            </a:pPr>
            <a:r>
              <a:rPr lang="en" sz="2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Low-inference times</a:t>
            </a:r>
            <a:endParaRPr sz="2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394" name="Google Shape;394;p17" descr="Image"/>
          <p:cNvPicPr preferRelativeResize="0"/>
          <p:nvPr/>
        </p:nvPicPr>
        <p:blipFill rotWithShape="1">
          <a:blip r:embed="rId3">
            <a:alphaModFix/>
          </a:blip>
          <a:srcRect l="22829" t="8239" r="2443" b="11374"/>
          <a:stretch/>
        </p:blipFill>
        <p:spPr>
          <a:xfrm>
            <a:off x="420300" y="1122050"/>
            <a:ext cx="4148100" cy="2899500"/>
          </a:xfrm>
          <a:prstGeom prst="roundRect">
            <a:avLst>
              <a:gd name="adj" fmla="val 9830"/>
            </a:avLst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95" name="Google Shape;395;p17"/>
          <p:cNvSpPr/>
          <p:nvPr/>
        </p:nvSpPr>
        <p:spPr>
          <a:xfrm>
            <a:off x="4760000" y="1863750"/>
            <a:ext cx="3996900" cy="1396500"/>
          </a:xfrm>
          <a:prstGeom prst="roundRect">
            <a:avLst>
              <a:gd name="adj" fmla="val 9590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8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Dataset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01" name="Google Shape;401;p18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2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9"/>
          <p:cNvSpPr txBox="1"/>
          <p:nvPr/>
        </p:nvSpPr>
        <p:spPr>
          <a:xfrm>
            <a:off x="1151500" y="767075"/>
            <a:ext cx="74616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We compiled an underwater dataset from Roboflow with over 13,000 images of underwater trash such as plastic wrappers and water bottles in order to train our model.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407" name="Google Shape;407;p19"/>
          <p:cNvSpPr/>
          <p:nvPr/>
        </p:nvSpPr>
        <p:spPr>
          <a:xfrm>
            <a:off x="1151500" y="821900"/>
            <a:ext cx="7027800" cy="1033200"/>
          </a:xfrm>
          <a:prstGeom prst="roundRect">
            <a:avLst>
              <a:gd name="adj" fmla="val 16439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08" name="Google Shape;408;p1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409" name="Google Shape;409;p19"/>
          <p:cNvPicPr preferRelativeResize="0"/>
          <p:nvPr/>
        </p:nvPicPr>
        <p:blipFill rotWithShape="1">
          <a:blip r:embed="rId3">
            <a:alphaModFix/>
          </a:blip>
          <a:srcRect r="4187"/>
          <a:stretch/>
        </p:blipFill>
        <p:spPr>
          <a:xfrm>
            <a:off x="861100" y="2146888"/>
            <a:ext cx="1788300" cy="18156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10" name="Google Shape;4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4600" y="2183188"/>
            <a:ext cx="2619300" cy="17430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11" name="Google Shape;411;p19"/>
          <p:cNvPicPr preferRelativeResize="0"/>
          <p:nvPr/>
        </p:nvPicPr>
        <p:blipFill rotWithShape="1">
          <a:blip r:embed="rId5">
            <a:alphaModFix/>
          </a:blip>
          <a:srcRect t="12857" b="12864"/>
          <a:stretch/>
        </p:blipFill>
        <p:spPr>
          <a:xfrm>
            <a:off x="6074850" y="2146900"/>
            <a:ext cx="2728200" cy="18156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12" name="Google Shape;412;p19"/>
          <p:cNvSpPr txBox="1"/>
          <p:nvPr/>
        </p:nvSpPr>
        <p:spPr>
          <a:xfrm>
            <a:off x="3186138" y="4178800"/>
            <a:ext cx="241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Examples of images in dataset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13" name="Google Shape;413;p19"/>
          <p:cNvSpPr/>
          <p:nvPr/>
        </p:nvSpPr>
        <p:spPr>
          <a:xfrm>
            <a:off x="3306750" y="4178800"/>
            <a:ext cx="2175000" cy="354000"/>
          </a:xfrm>
          <a:prstGeom prst="roundRect">
            <a:avLst>
              <a:gd name="adj" fmla="val 36504"/>
            </a:avLst>
          </a:prstGeom>
          <a:solidFill>
            <a:srgbClr val="FFFFFF">
              <a:alpha val="20000"/>
            </a:srgbClr>
          </a:solidFill>
          <a:ln w="9525" cap="flat" cmpd="sng">
            <a:solidFill>
              <a:srgbClr val="FFFFFF">
                <a:alpha val="29800"/>
              </a:srgb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0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Training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19" name="Google Shape;419;p20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3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FFFFFF"/>
      </a:dk1>
      <a:lt1>
        <a:srgbClr val="0E293C"/>
      </a:lt1>
      <a:dk2>
        <a:srgbClr val="BBC9D3"/>
      </a:dk2>
      <a:lt2>
        <a:srgbClr val="184769"/>
      </a:lt2>
      <a:accent1>
        <a:srgbClr val="00E1C6"/>
      </a:accent1>
      <a:accent2>
        <a:srgbClr val="19BBD5"/>
      </a:accent2>
      <a:accent3>
        <a:srgbClr val="2C9DDE"/>
      </a:accent3>
      <a:accent4>
        <a:srgbClr val="3274E1"/>
      </a:accent4>
      <a:accent5>
        <a:srgbClr val="4C4ED5"/>
      </a:accent5>
      <a:accent6>
        <a:srgbClr val="5CF55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459</Words>
  <Application>Microsoft Macintosh PowerPoint</Application>
  <PresentationFormat>On-screen Show (16:9)</PresentationFormat>
  <Paragraphs>107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Work Sans Light</vt:lpstr>
      <vt:lpstr>Averia Libre Light</vt:lpstr>
      <vt:lpstr>Nixie One</vt:lpstr>
      <vt:lpstr>Arial</vt:lpstr>
      <vt:lpstr>Averia Libre</vt:lpstr>
      <vt:lpstr>Roboto</vt:lpstr>
      <vt:lpstr>Work Sans</vt:lpstr>
      <vt:lpstr>Calibri</vt:lpstr>
      <vt:lpstr>Muli</vt:lpstr>
      <vt:lpstr>Helvetica Neue</vt:lpstr>
      <vt:lpstr>Poppins SemiBold</vt:lpstr>
      <vt:lpstr>Imogen template</vt:lpstr>
      <vt:lpstr>ROVer Optometry: Underwater Object Detection</vt:lpstr>
      <vt:lpstr>Our Team</vt:lpstr>
      <vt:lpstr>Our Leadership</vt:lpstr>
      <vt:lpstr>Introduction</vt:lpstr>
      <vt:lpstr>PowerPoint Presentation</vt:lpstr>
      <vt:lpstr>PowerPoint Presentation</vt:lpstr>
      <vt:lpstr>Dataset</vt:lpstr>
      <vt:lpstr>PowerPoint Presentation</vt:lpstr>
      <vt:lpstr> Training</vt:lpstr>
      <vt:lpstr>PowerPoint Presentation</vt:lpstr>
      <vt:lpstr> Results</vt:lpstr>
      <vt:lpstr>PowerPoint Presentation</vt:lpstr>
      <vt:lpstr>PowerPoint Presentation</vt:lpstr>
      <vt:lpstr>Challenges</vt:lpstr>
      <vt:lpstr>PowerPoint Presentation</vt:lpstr>
      <vt:lpstr>Conclusion</vt:lpstr>
      <vt:lpstr>PowerPoint Presentation</vt:lpstr>
      <vt:lpstr>PROJECT DEMO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Ali, Farman N</cp:lastModifiedBy>
  <cp:revision>1</cp:revision>
  <dcterms:modified xsi:type="dcterms:W3CDTF">2024-08-06T16:16:52Z</dcterms:modified>
</cp:coreProperties>
</file>